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76" r:id="rId5"/>
    <p:sldId id="267" r:id="rId6"/>
    <p:sldId id="277" r:id="rId7"/>
    <p:sldId id="278" r:id="rId8"/>
    <p:sldId id="263" r:id="rId9"/>
    <p:sldId id="268" r:id="rId10"/>
    <p:sldId id="270" r:id="rId11"/>
    <p:sldId id="271" r:id="rId12"/>
    <p:sldId id="279" r:id="rId13"/>
    <p:sldId id="280" r:id="rId14"/>
    <p:sldId id="272" r:id="rId15"/>
    <p:sldId id="281" r:id="rId16"/>
    <p:sldId id="274" r:id="rId17"/>
    <p:sldId id="283" r:id="rId18"/>
    <p:sldId id="285" r:id="rId19"/>
    <p:sldId id="286" r:id="rId20"/>
    <p:sldId id="284" r:id="rId21"/>
    <p:sldId id="288" r:id="rId22"/>
    <p:sldId id="28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6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33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26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7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40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12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47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8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92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9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8670-1ED1-48FB-ACCE-2AF18AD6726C}" type="datetimeFigureOut">
              <a:rPr lang="nl-NL" smtClean="0"/>
              <a:t>24-1-2015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8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70014"/>
            <a:ext cx="7772400" cy="1470025"/>
          </a:xfrm>
        </p:spPr>
        <p:txBody>
          <a:bodyPr/>
          <a:lstStyle/>
          <a:p>
            <a:r>
              <a:rPr lang="nl-NL" b="1" dirty="0"/>
              <a:t>3</a:t>
            </a:r>
            <a:r>
              <a:rPr lang="nl-NL" b="1" dirty="0" smtClean="0"/>
              <a:t>. Taalschat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Blz.89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6168933" y="172067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4</a:t>
            </a:r>
            <a:endParaRPr lang="nl-NL" sz="7200" b="1" dirty="0"/>
          </a:p>
        </p:txBody>
      </p:sp>
      <p:pic>
        <p:nvPicPr>
          <p:cNvPr id="8" name="Picture 2" descr="https://encrypted-tbn3.gstatic.com/images?q=tbn:ANd9GcS1BHjIg3mxoTl8MRWb5OWe8pMFKho7c6b17nZYpsho_J547b3l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29" y="2420888"/>
            <a:ext cx="58432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06" y="443488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62" y="399490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75" y="706309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069" t="23914" r="36912" b="24579"/>
          <a:stretch/>
        </p:blipFill>
        <p:spPr>
          <a:xfrm>
            <a:off x="107504" y="1196752"/>
            <a:ext cx="88004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807" t="22496" r="41277" b="22870"/>
          <a:stretch/>
        </p:blipFill>
        <p:spPr>
          <a:xfrm>
            <a:off x="-108520" y="692696"/>
            <a:ext cx="893958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54322" y="133587"/>
            <a:ext cx="5829300" cy="716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Nakijken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blz</a:t>
            </a:r>
            <a:r>
              <a:rPr lang="en-US" b="1" dirty="0" smtClean="0">
                <a:latin typeface="+mn-lt"/>
              </a:rPr>
              <a:t>. 90 </a:t>
            </a:r>
            <a:endParaRPr lang="nl-NL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9147" y="1494708"/>
            <a:ext cx="7891530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1300"/>
              </a:lnSpc>
              <a:tabLst>
                <a:tab pos="215900" algn="l"/>
                <a:tab pos="431800" algn="l"/>
              </a:tabLst>
            </a:pPr>
            <a:r>
              <a:rPr lang="nl-NL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19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600" dirty="0"/>
          </a:p>
          <a:p>
            <a:r>
              <a:rPr lang="nl-NL" sz="2800" dirty="0" smtClean="0"/>
              <a:t>1</a:t>
            </a:r>
            <a:r>
              <a:rPr lang="nl-NL" sz="2800" dirty="0"/>
              <a:t>	de fase </a:t>
            </a:r>
            <a:r>
              <a:rPr lang="nl-NL" sz="2800" dirty="0" smtClean="0"/>
              <a:t>		= </a:t>
            </a:r>
            <a:r>
              <a:rPr lang="nl-NL" sz="2800" dirty="0"/>
              <a:t>fases en fasen</a:t>
            </a:r>
          </a:p>
          <a:p>
            <a:r>
              <a:rPr lang="nl-NL" sz="2800" dirty="0"/>
              <a:t>2	de </a:t>
            </a:r>
            <a:r>
              <a:rPr lang="nl-NL" sz="2800" dirty="0" smtClean="0"/>
              <a:t>tarantula		= </a:t>
            </a:r>
            <a:r>
              <a:rPr lang="nl-NL" sz="2800" dirty="0"/>
              <a:t>tarantula’s</a:t>
            </a:r>
          </a:p>
          <a:p>
            <a:r>
              <a:rPr lang="nl-NL" sz="2800" dirty="0"/>
              <a:t>3	de ronde </a:t>
            </a:r>
            <a:r>
              <a:rPr lang="nl-NL" sz="2800" dirty="0" smtClean="0"/>
              <a:t>		= </a:t>
            </a:r>
            <a:r>
              <a:rPr lang="nl-NL" sz="2800" dirty="0"/>
              <a:t>rondes en ronden</a:t>
            </a:r>
          </a:p>
          <a:p>
            <a:pPr marL="514350" indent="-514350">
              <a:buAutoNum type="arabicPlain" startAt="4"/>
            </a:pPr>
            <a:r>
              <a:rPr lang="nl-NL" sz="2800" dirty="0" smtClean="0"/>
              <a:t>    de </a:t>
            </a:r>
            <a:r>
              <a:rPr lang="nl-NL" sz="2800" dirty="0"/>
              <a:t>huichelaar </a:t>
            </a:r>
            <a:r>
              <a:rPr lang="nl-NL" sz="2800" dirty="0" smtClean="0"/>
              <a:t>	= </a:t>
            </a:r>
            <a:r>
              <a:rPr lang="nl-NL" sz="2800" dirty="0"/>
              <a:t>huichelaars en </a:t>
            </a:r>
            <a:endParaRPr lang="nl-NL" sz="2800" dirty="0" smtClean="0"/>
          </a:p>
          <a:p>
            <a:r>
              <a:rPr lang="nl-NL" sz="2800" dirty="0"/>
              <a:t> </a:t>
            </a:r>
            <a:r>
              <a:rPr lang="nl-NL" sz="2800" dirty="0" smtClean="0"/>
              <a:t>                                               huichelaren</a:t>
            </a:r>
            <a:endParaRPr lang="nl-NL" sz="2800" dirty="0"/>
          </a:p>
          <a:p>
            <a:r>
              <a:rPr lang="nl-NL" sz="2800" dirty="0"/>
              <a:t>5	het hof </a:t>
            </a:r>
            <a:r>
              <a:rPr lang="nl-NL" sz="2800" dirty="0" smtClean="0"/>
              <a:t>		= </a:t>
            </a:r>
            <a:r>
              <a:rPr lang="nl-NL" sz="2800" dirty="0"/>
              <a:t>hoven</a:t>
            </a:r>
          </a:p>
          <a:p>
            <a:r>
              <a:rPr lang="nl-NL" sz="2800" dirty="0"/>
              <a:t>6	de stommerik </a:t>
            </a:r>
            <a:r>
              <a:rPr lang="nl-NL" sz="2800" dirty="0" smtClean="0"/>
              <a:t>	= </a:t>
            </a:r>
            <a:r>
              <a:rPr lang="nl-NL" sz="2800" dirty="0"/>
              <a:t>stommeriken</a:t>
            </a:r>
          </a:p>
          <a:p>
            <a:r>
              <a:rPr lang="nl-NL" sz="2800" dirty="0"/>
              <a:t>7	de almanak </a:t>
            </a:r>
            <a:r>
              <a:rPr lang="nl-NL" sz="2800" dirty="0" smtClean="0"/>
              <a:t>		= </a:t>
            </a:r>
            <a:r>
              <a:rPr lang="nl-NL" sz="2800" dirty="0"/>
              <a:t>almanakken</a:t>
            </a:r>
          </a:p>
          <a:p>
            <a:r>
              <a:rPr lang="nl-NL" sz="2800" dirty="0"/>
              <a:t>8	de weduwe </a:t>
            </a:r>
            <a:r>
              <a:rPr lang="nl-NL" sz="2800" dirty="0" smtClean="0"/>
              <a:t>		= </a:t>
            </a:r>
            <a:r>
              <a:rPr lang="nl-NL" sz="2800" dirty="0"/>
              <a:t>weduwen en weduwes</a:t>
            </a:r>
          </a:p>
          <a:p>
            <a:r>
              <a:rPr lang="nl-NL" sz="2800" dirty="0"/>
              <a:t>9	de kaars </a:t>
            </a:r>
            <a:r>
              <a:rPr lang="nl-NL" sz="2800" dirty="0" smtClean="0"/>
              <a:t>		= </a:t>
            </a:r>
            <a:r>
              <a:rPr lang="nl-NL" sz="2800" dirty="0"/>
              <a:t>kaarsen</a:t>
            </a:r>
          </a:p>
          <a:p>
            <a:r>
              <a:rPr lang="nl-NL" sz="2800" dirty="0"/>
              <a:t>10	de amfibie </a:t>
            </a:r>
            <a:r>
              <a:rPr lang="nl-NL" sz="2800" dirty="0" smtClean="0"/>
              <a:t>		= </a:t>
            </a:r>
            <a:r>
              <a:rPr lang="nl-NL" sz="2800" dirty="0"/>
              <a:t>amfibieën</a:t>
            </a:r>
          </a:p>
        </p:txBody>
      </p:sp>
      <p:sp>
        <p:nvSpPr>
          <p:cNvPr id="4" name="Rechthoek 3"/>
          <p:cNvSpPr/>
          <p:nvPr/>
        </p:nvSpPr>
        <p:spPr>
          <a:xfrm rot="21235747">
            <a:off x="6169274" y="139599"/>
            <a:ext cx="2732957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Leertip</a:t>
            </a:r>
            <a:r>
              <a:rPr lang="nl-NL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</a:p>
          <a:p>
            <a:pPr algn="ctr"/>
            <a:r>
              <a:rPr lang="nl-NL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Oefen hoe je dit in je woordenboek vindt.</a:t>
            </a:r>
          </a:p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Bekijk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het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filmpje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over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meervouden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powerpoint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grammatica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/spelling)</a:t>
            </a:r>
            <a:endParaRPr lang="nl-NL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83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54322" y="133587"/>
            <a:ext cx="5829300" cy="716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Nakijken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blz</a:t>
            </a:r>
            <a:r>
              <a:rPr lang="en-US" b="1" dirty="0" smtClean="0">
                <a:latin typeface="+mn-lt"/>
              </a:rPr>
              <a:t>. 91 </a:t>
            </a:r>
            <a:endParaRPr lang="nl-NL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9147" y="1494707"/>
            <a:ext cx="7891530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1300"/>
              </a:lnSpc>
              <a:tabLst>
                <a:tab pos="215900" algn="l"/>
                <a:tab pos="431800" algn="l"/>
              </a:tabLst>
            </a:pPr>
            <a:r>
              <a:rPr lang="nl-NL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20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600" dirty="0"/>
          </a:p>
          <a:p>
            <a:r>
              <a:rPr lang="nl-NL" sz="2800" dirty="0" smtClean="0"/>
              <a:t>1</a:t>
            </a:r>
            <a:r>
              <a:rPr lang="nl-NL" sz="2800" dirty="0"/>
              <a:t>	</a:t>
            </a:r>
            <a:r>
              <a:rPr lang="nl-NL" sz="2800" dirty="0" smtClean="0"/>
              <a:t>C </a:t>
            </a:r>
            <a:r>
              <a:rPr lang="nl-NL" sz="2800" dirty="0"/>
              <a:t>staven</a:t>
            </a:r>
          </a:p>
          <a:p>
            <a:r>
              <a:rPr lang="nl-NL" sz="2800" dirty="0"/>
              <a:t>2	B rozetten</a:t>
            </a:r>
          </a:p>
          <a:p>
            <a:r>
              <a:rPr lang="nl-NL" sz="2800" dirty="0"/>
              <a:t>3	A talismans</a:t>
            </a:r>
          </a:p>
          <a:p>
            <a:r>
              <a:rPr lang="nl-NL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73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581" y="491296"/>
            <a:ext cx="9036496" cy="1470025"/>
          </a:xfrm>
        </p:spPr>
        <p:txBody>
          <a:bodyPr/>
          <a:lstStyle/>
          <a:p>
            <a:r>
              <a:rPr lang="en-US" b="1" dirty="0" err="1" smtClean="0"/>
              <a:t>Woorden</a:t>
            </a:r>
            <a:r>
              <a:rPr lang="en-US" b="1" dirty="0" smtClean="0"/>
              <a:t> over het </a:t>
            </a:r>
            <a:r>
              <a:rPr lang="en-US" b="1" dirty="0" err="1" smtClean="0"/>
              <a:t>thema</a:t>
            </a:r>
            <a:r>
              <a:rPr lang="en-US" b="1" dirty="0" smtClean="0"/>
              <a:t> </a:t>
            </a:r>
            <a:r>
              <a:rPr lang="en-US" b="1" dirty="0" err="1" smtClean="0"/>
              <a:t>gebouwen</a:t>
            </a:r>
            <a:endParaRPr lang="nl-NL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540568" y="-80204"/>
            <a:ext cx="291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Blz</a:t>
            </a:r>
            <a:r>
              <a:rPr lang="en-US" sz="3600" dirty="0" smtClean="0"/>
              <a:t>. 91 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9"/>
          <a:stretch/>
        </p:blipFill>
        <p:spPr>
          <a:xfrm>
            <a:off x="467544" y="1878544"/>
            <a:ext cx="2808312" cy="21433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3305" t="27034" r="29071" b="13492"/>
          <a:stretch/>
        </p:blipFill>
        <p:spPr>
          <a:xfrm>
            <a:off x="3419872" y="1844824"/>
            <a:ext cx="2880320" cy="20223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27863" t="16532" r="29522" b="37203"/>
          <a:stretch/>
        </p:blipFill>
        <p:spPr>
          <a:xfrm>
            <a:off x="4211960" y="3973540"/>
            <a:ext cx="4482881" cy="27363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76588"/>
            <a:ext cx="3923345" cy="20882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30619"/>
            <a:ext cx="2440522" cy="15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54322" y="133587"/>
            <a:ext cx="5829300" cy="716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+mn-lt"/>
              </a:rPr>
              <a:t>Nakijken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blz</a:t>
            </a:r>
            <a:r>
              <a:rPr lang="en-US" sz="3200" b="1" dirty="0" smtClean="0">
                <a:latin typeface="+mn-lt"/>
              </a:rPr>
              <a:t>. 91 </a:t>
            </a:r>
            <a:endParaRPr lang="nl-NL" sz="3200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15623" y="830709"/>
            <a:ext cx="7891530" cy="602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1300"/>
              </a:lnSpc>
              <a:tabLst>
                <a:tab pos="215900" algn="l"/>
                <a:tab pos="431800" algn="l"/>
              </a:tabLst>
            </a:pPr>
            <a:r>
              <a:rPr lang="nl-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21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600" dirty="0"/>
          </a:p>
          <a:p>
            <a:r>
              <a:rPr lang="nl-NL" sz="2800" dirty="0" smtClean="0"/>
              <a:t>1</a:t>
            </a:r>
            <a:r>
              <a:rPr lang="nl-NL" sz="2800" dirty="0"/>
              <a:t>	</a:t>
            </a:r>
            <a:r>
              <a:rPr lang="nl-NL" sz="2400" dirty="0"/>
              <a:t>ambassade</a:t>
            </a:r>
          </a:p>
          <a:p>
            <a:r>
              <a:rPr lang="nl-NL" sz="2400" dirty="0"/>
              <a:t>2	hangar</a:t>
            </a:r>
          </a:p>
          <a:p>
            <a:r>
              <a:rPr lang="nl-NL" sz="2400" dirty="0"/>
              <a:t>3	kazerne</a:t>
            </a:r>
          </a:p>
          <a:p>
            <a:r>
              <a:rPr lang="nl-NL" sz="2400" dirty="0"/>
              <a:t>4	gemaal</a:t>
            </a:r>
          </a:p>
          <a:p>
            <a:r>
              <a:rPr lang="nl-NL" sz="2400" dirty="0"/>
              <a:t>5	kiosk</a:t>
            </a:r>
          </a:p>
          <a:p>
            <a:r>
              <a:rPr lang="nl-NL" sz="2400" dirty="0"/>
              <a:t>6	veilinghuis</a:t>
            </a:r>
          </a:p>
          <a:p>
            <a:r>
              <a:rPr lang="nl-NL" sz="2400" dirty="0"/>
              <a:t>7	vuurtoren</a:t>
            </a:r>
          </a:p>
          <a:p>
            <a:r>
              <a:rPr lang="nl-NL" sz="2400" dirty="0"/>
              <a:t>8	hospitaal</a:t>
            </a:r>
          </a:p>
          <a:p>
            <a:r>
              <a:rPr lang="nl-NL" sz="2400" dirty="0"/>
              <a:t>9	huis van bewaring</a:t>
            </a:r>
          </a:p>
          <a:p>
            <a:r>
              <a:rPr lang="nl-NL" sz="2400" dirty="0" smtClean="0"/>
              <a:t>10 	bioscoop</a:t>
            </a:r>
            <a:endParaRPr lang="nl-NL" sz="2400" dirty="0"/>
          </a:p>
          <a:p>
            <a:pPr marL="457200" indent="-457200">
              <a:buAutoNum type="arabicPlain" startAt="11"/>
            </a:pPr>
            <a:r>
              <a:rPr lang="nl-NL" sz="2400" dirty="0" smtClean="0"/>
              <a:t>   	molen</a:t>
            </a:r>
          </a:p>
          <a:p>
            <a:pPr marL="457200" indent="-457200">
              <a:buAutoNum type="arabicPlain" startAt="11"/>
            </a:pPr>
            <a:r>
              <a:rPr lang="nl-NL" sz="2400" dirty="0" smtClean="0"/>
              <a:t>  	casino</a:t>
            </a:r>
            <a:endParaRPr lang="nl-NL" sz="2400" dirty="0"/>
          </a:p>
          <a:p>
            <a:r>
              <a:rPr lang="nl-NL" sz="2400" dirty="0" smtClean="0"/>
              <a:t>13	kerncentrale</a:t>
            </a:r>
          </a:p>
          <a:p>
            <a:r>
              <a:rPr lang="nl-NL" sz="2400" dirty="0" smtClean="0"/>
              <a:t>14	boerderij</a:t>
            </a:r>
          </a:p>
          <a:p>
            <a:r>
              <a:rPr lang="nl-NL" sz="2400" dirty="0" smtClean="0"/>
              <a:t>15	warenhuis</a:t>
            </a:r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 rot="21235747">
            <a:off x="5336724" y="2542236"/>
            <a:ext cx="3623405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Leertip</a:t>
            </a:r>
            <a:r>
              <a:rPr lang="nl-NL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nl-NL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zoek plaatjes </a:t>
            </a:r>
            <a:r>
              <a:rPr lang="nl-NL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van de woorden bij </a:t>
            </a:r>
            <a:r>
              <a:rPr lang="nl-NL" sz="3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Google afbeeldingen</a:t>
            </a:r>
            <a:endParaRPr lang="nl-NL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55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nl-NL" b="1" dirty="0" smtClean="0"/>
              <a:t>Herhaling blok 3</a:t>
            </a:r>
            <a:endParaRPr lang="nl-NL" sz="2000" b="1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400800" cy="1752600"/>
          </a:xfrm>
        </p:spPr>
        <p:txBody>
          <a:bodyPr/>
          <a:lstStyle/>
          <a:p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Moeilijke</a:t>
            </a:r>
            <a:r>
              <a:rPr lang="en-US" b="1" dirty="0" smtClean="0"/>
              <a:t> </a:t>
            </a:r>
            <a:r>
              <a:rPr lang="en-US" b="1" dirty="0" err="1" smtClean="0"/>
              <a:t>woorden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792917" cy="1859285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Blz.65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6" y="1771548"/>
            <a:ext cx="2628900" cy="17430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36" y="1474435"/>
            <a:ext cx="2114550" cy="18669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82" y="3717032"/>
            <a:ext cx="1976510" cy="24928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6" y="3637066"/>
            <a:ext cx="3635896" cy="19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1305342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3.1	Moeilijke woorden uit teksten</a:t>
            </a:r>
          </a:p>
          <a:p>
            <a:endParaRPr lang="nl-NL" b="1" dirty="0" smtClean="0"/>
          </a:p>
          <a:p>
            <a:r>
              <a:rPr lang="nl-NL" b="1" dirty="0" smtClean="0"/>
              <a:t>Opdracht 14</a:t>
            </a:r>
          </a:p>
          <a:p>
            <a:endParaRPr lang="nl-NL" b="1" dirty="0"/>
          </a:p>
          <a:p>
            <a:r>
              <a:rPr lang="nl-NL" dirty="0"/>
              <a:t>1	primitief – erg eenvoudig</a:t>
            </a:r>
          </a:p>
          <a:p>
            <a:r>
              <a:rPr lang="nl-NL" dirty="0"/>
              <a:t>2	amper – nauwelijks</a:t>
            </a:r>
          </a:p>
          <a:p>
            <a:r>
              <a:rPr lang="nl-NL" dirty="0"/>
              <a:t>3	passanten – mensen die toevallig voorbijlopen</a:t>
            </a:r>
          </a:p>
          <a:p>
            <a:r>
              <a:rPr lang="nl-NL" dirty="0"/>
              <a:t>4	permissie – toestemming</a:t>
            </a:r>
          </a:p>
          <a:p>
            <a:r>
              <a:rPr lang="nl-NL" dirty="0"/>
              <a:t>5	checklist – controlelijst</a:t>
            </a:r>
          </a:p>
          <a:p>
            <a:r>
              <a:rPr lang="nl-NL" dirty="0"/>
              <a:t>6	extreem – zeer vergaand, heel erg</a:t>
            </a:r>
          </a:p>
          <a:p>
            <a:r>
              <a:rPr lang="nl-NL" dirty="0"/>
              <a:t>7	loodrecht – helemaal recht, niet schuin</a:t>
            </a:r>
          </a:p>
          <a:p>
            <a:r>
              <a:rPr lang="nl-NL" dirty="0"/>
              <a:t>8	waaghals – iemand die veel risico neemt</a:t>
            </a:r>
          </a:p>
          <a:p>
            <a:r>
              <a:rPr lang="nl-NL" dirty="0"/>
              <a:t>9	gigantisch – enorm</a:t>
            </a:r>
          </a:p>
          <a:p>
            <a:r>
              <a:rPr lang="nl-NL" dirty="0"/>
              <a:t>10	nerveus – zenuwachtig</a:t>
            </a:r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379817" y="476672"/>
            <a:ext cx="180020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1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681676" y="476672"/>
            <a:ext cx="36735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Spel!!!!</a:t>
            </a:r>
            <a:endParaRPr lang="nl-NL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051720" y="3068960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/>
          </a:p>
          <a:p>
            <a:pPr marL="342900" indent="-342900">
              <a:buAutoNum type="arabicPlain"/>
            </a:pPr>
            <a:r>
              <a:rPr lang="nl-NL" dirty="0" smtClean="0"/>
              <a:t>Allesbehalve	- </a:t>
            </a:r>
            <a:r>
              <a:rPr lang="nl-NL" dirty="0"/>
              <a:t>H</a:t>
            </a:r>
            <a:r>
              <a:rPr lang="nl-NL" dirty="0" smtClean="0"/>
              <a:t>elemaal </a:t>
            </a:r>
            <a:r>
              <a:rPr lang="nl-NL" dirty="0"/>
              <a:t>niet </a:t>
            </a:r>
            <a:endParaRPr lang="nl-NL" dirty="0" smtClean="0"/>
          </a:p>
          <a:p>
            <a:pPr marL="342900" indent="-342900">
              <a:buAutoNum type="arabicPlain"/>
            </a:pPr>
            <a:r>
              <a:rPr lang="nl-NL" dirty="0" smtClean="0"/>
              <a:t>Zelden	- </a:t>
            </a:r>
            <a:r>
              <a:rPr lang="nl-NL" dirty="0"/>
              <a:t>B</a:t>
            </a:r>
            <a:r>
              <a:rPr lang="nl-NL" dirty="0" smtClean="0"/>
              <a:t>ijna </a:t>
            </a:r>
            <a:r>
              <a:rPr lang="nl-NL" dirty="0"/>
              <a:t>nooit </a:t>
            </a:r>
            <a:endParaRPr lang="nl-NL" dirty="0" smtClean="0"/>
          </a:p>
          <a:p>
            <a:pPr marL="342900" indent="-342900">
              <a:buAutoNum type="arabicPlain"/>
            </a:pPr>
            <a:r>
              <a:rPr lang="nl-NL" dirty="0" smtClean="0"/>
              <a:t>Kenmerk	- Eigenschap</a:t>
            </a:r>
            <a:endParaRPr lang="nl-NL" dirty="0"/>
          </a:p>
          <a:p>
            <a:pPr marL="342900" indent="-342900">
              <a:buAutoNum type="arabicPlain" startAt="4"/>
            </a:pPr>
            <a:r>
              <a:rPr lang="nl-NL" dirty="0" smtClean="0"/>
              <a:t>Aanzienlijk	- erg </a:t>
            </a:r>
          </a:p>
          <a:p>
            <a:pPr marL="342900" indent="-342900">
              <a:buAutoNum type="arabicPlain" startAt="4"/>
            </a:pPr>
            <a:r>
              <a:rPr lang="nl-NL" dirty="0" smtClean="0"/>
              <a:t>Identieke</a:t>
            </a:r>
            <a:r>
              <a:rPr lang="nl-NL" dirty="0"/>
              <a:t>	</a:t>
            </a:r>
            <a:r>
              <a:rPr lang="nl-NL" dirty="0" smtClean="0"/>
              <a:t>- dezelfde </a:t>
            </a:r>
          </a:p>
          <a:p>
            <a:pPr marL="342900" indent="-342900">
              <a:buAutoNum type="arabicPlain" startAt="4"/>
            </a:pPr>
            <a:r>
              <a:rPr lang="nl-NL" dirty="0" smtClean="0"/>
              <a:t>Constant</a:t>
            </a:r>
            <a:r>
              <a:rPr lang="nl-NL" dirty="0"/>
              <a:t>	</a:t>
            </a:r>
            <a:r>
              <a:rPr lang="nl-NL" dirty="0" smtClean="0"/>
              <a:t>- hetzelfde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554108" y="1923222"/>
            <a:ext cx="4106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Ren je rot….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7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417"/>
            <a:ext cx="2915816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Blz</a:t>
            </a:r>
            <a:r>
              <a:rPr lang="en-US" sz="3600" dirty="0" smtClean="0"/>
              <a:t>. 89 t/m 91</a:t>
            </a:r>
            <a:endParaRPr lang="nl-NL" sz="36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44008" y="0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Taalschat</a:t>
            </a:r>
            <a:endParaRPr lang="nl-NL" b="1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95536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err="1" smtClean="0"/>
              <a:t>Leerdoel</a:t>
            </a:r>
            <a:r>
              <a:rPr lang="en-US" sz="3400" b="1" dirty="0" smtClean="0"/>
              <a:t> (2f): </a:t>
            </a:r>
            <a:endParaRPr lang="nl-NL" sz="3400" b="1" dirty="0" smtClean="0"/>
          </a:p>
          <a:p>
            <a:r>
              <a:rPr lang="nl-NL" dirty="0" smtClean="0"/>
              <a:t>Je beschikt over </a:t>
            </a:r>
            <a:r>
              <a:rPr lang="nl-NL" b="1" u="sng" dirty="0" smtClean="0"/>
              <a:t>genoeg woorden </a:t>
            </a:r>
            <a:r>
              <a:rPr lang="nl-NL" dirty="0" smtClean="0"/>
              <a:t>om je te kunnen uiten. </a:t>
            </a:r>
          </a:p>
          <a:p>
            <a:r>
              <a:rPr lang="nl-NL" dirty="0" smtClean="0"/>
              <a:t>Je moet soms </a:t>
            </a:r>
            <a:r>
              <a:rPr lang="nl-NL" b="1" u="sng" dirty="0" smtClean="0"/>
              <a:t>een omschrijving gebruiken</a:t>
            </a:r>
            <a:r>
              <a:rPr lang="nl-NL" dirty="0" smtClean="0"/>
              <a:t> om een moeilijk woord uit te leggen.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snapt</a:t>
            </a:r>
            <a:r>
              <a:rPr lang="en-US" dirty="0" smtClean="0"/>
              <a:t> </a:t>
            </a:r>
            <a:r>
              <a:rPr lang="en-US" b="1" u="sng" dirty="0" err="1" smtClean="0"/>
              <a:t>moeilijk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woorden</a:t>
            </a:r>
            <a:r>
              <a:rPr lang="en-US" b="1" u="sng" dirty="0" smtClean="0"/>
              <a:t> in </a:t>
            </a:r>
            <a:r>
              <a:rPr lang="en-US" b="1" u="sng" dirty="0" err="1" smtClean="0"/>
              <a:t>een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verhaal</a:t>
            </a:r>
            <a:r>
              <a:rPr lang="en-US" b="1" u="sng" dirty="0" smtClean="0"/>
              <a:t> </a:t>
            </a:r>
            <a:r>
              <a:rPr lang="en-US" dirty="0" smtClean="0"/>
              <a:t>(context)</a:t>
            </a:r>
            <a:endParaRPr lang="nl-NL" dirty="0" smtClean="0"/>
          </a:p>
          <a:p>
            <a:r>
              <a:rPr lang="nl-NL" dirty="0" smtClean="0"/>
              <a:t>Je kunt </a:t>
            </a:r>
            <a:r>
              <a:rPr lang="nl-NL" b="1" u="sng" dirty="0" smtClean="0"/>
              <a:t>afwisselen</a:t>
            </a:r>
            <a:r>
              <a:rPr lang="nl-NL" dirty="0" smtClean="0"/>
              <a:t> in woorden.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3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61" y="1124744"/>
            <a:ext cx="2018822" cy="1512168"/>
          </a:xfrm>
          <a:prstGeom prst="rect">
            <a:avLst/>
          </a:prstGeom>
        </p:spPr>
      </p:pic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Blz.67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Meer </a:t>
            </a:r>
            <a:r>
              <a:rPr lang="en-US" b="1" dirty="0" err="1" smtClean="0"/>
              <a:t>betekenissen</a:t>
            </a:r>
            <a:r>
              <a:rPr lang="en-US" b="1" dirty="0" smtClean="0"/>
              <a:t> </a:t>
            </a: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31" y="1124744"/>
            <a:ext cx="1512168" cy="15121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61" y="2780928"/>
            <a:ext cx="2018822" cy="15141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5" y="2759902"/>
            <a:ext cx="2230253" cy="160520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5" y="4439061"/>
            <a:ext cx="2857500" cy="16002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19243" r="-2068" b="-2823"/>
          <a:stretch/>
        </p:blipFill>
        <p:spPr>
          <a:xfrm>
            <a:off x="2447808" y="4462355"/>
            <a:ext cx="1743075" cy="21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79612" y="1052736"/>
            <a:ext cx="7103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3.4	Woorden met meer </a:t>
            </a:r>
            <a:r>
              <a:rPr lang="nl-NL" b="1" dirty="0" smtClean="0"/>
              <a:t>betekenissen</a:t>
            </a:r>
          </a:p>
          <a:p>
            <a:endParaRPr lang="nl-NL" b="1" dirty="0"/>
          </a:p>
          <a:p>
            <a:r>
              <a:rPr lang="nl-NL" b="1" dirty="0"/>
              <a:t>Opdracht </a:t>
            </a:r>
            <a:r>
              <a:rPr lang="nl-NL" b="1" dirty="0" smtClean="0"/>
              <a:t>18</a:t>
            </a:r>
          </a:p>
          <a:p>
            <a:endParaRPr lang="nl-NL" b="1" dirty="0"/>
          </a:p>
          <a:p>
            <a:r>
              <a:rPr lang="nl-NL" dirty="0"/>
              <a:t>1	Vandaag kookt mijn moeder overheerlijke ham met </a:t>
            </a:r>
            <a:r>
              <a:rPr lang="nl-NL" b="1" u="sng" dirty="0"/>
              <a:t>lof</a:t>
            </a:r>
            <a:r>
              <a:rPr lang="nl-NL" b="1" dirty="0"/>
              <a:t>.</a:t>
            </a:r>
          </a:p>
          <a:p>
            <a:r>
              <a:rPr lang="nl-NL" dirty="0"/>
              <a:t>2	Ik heb een slimme zus en een </a:t>
            </a:r>
            <a:r>
              <a:rPr lang="nl-NL" b="1" u="sng" dirty="0"/>
              <a:t>sterke</a:t>
            </a:r>
            <a:r>
              <a:rPr lang="nl-NL" dirty="0"/>
              <a:t> broer.</a:t>
            </a:r>
          </a:p>
          <a:p>
            <a:r>
              <a:rPr lang="nl-NL" dirty="0"/>
              <a:t>3	Ik vind dat een hele </a:t>
            </a:r>
            <a:r>
              <a:rPr lang="nl-NL" b="1" u="sng" dirty="0"/>
              <a:t>flauwe </a:t>
            </a:r>
            <a:r>
              <a:rPr lang="nl-NL" dirty="0"/>
              <a:t>grap!</a:t>
            </a:r>
          </a:p>
          <a:p>
            <a:r>
              <a:rPr lang="nl-NL" dirty="0"/>
              <a:t>4	Rond het kampvuur hoor je vaak </a:t>
            </a:r>
            <a:r>
              <a:rPr lang="nl-NL" b="1" u="sng" dirty="0"/>
              <a:t>sterke</a:t>
            </a:r>
            <a:r>
              <a:rPr lang="nl-NL" dirty="0"/>
              <a:t> verhalen.</a:t>
            </a:r>
          </a:p>
          <a:p>
            <a:r>
              <a:rPr lang="nl-NL" dirty="0"/>
              <a:t>5	Voor het bakken van een taart heeft Sara veel </a:t>
            </a:r>
            <a:r>
              <a:rPr lang="nl-NL" b="1" u="sng" dirty="0"/>
              <a:t>bloem</a:t>
            </a:r>
            <a:r>
              <a:rPr lang="nl-NL" dirty="0"/>
              <a:t> nodig.</a:t>
            </a:r>
          </a:p>
          <a:p>
            <a:r>
              <a:rPr lang="nl-NL" dirty="0"/>
              <a:t>6	De </a:t>
            </a:r>
            <a:r>
              <a:rPr lang="nl-NL" b="1" u="sng" dirty="0"/>
              <a:t>stof </a:t>
            </a:r>
            <a:r>
              <a:rPr lang="nl-NL" dirty="0"/>
              <a:t>van aardrijkskunde was vandaag erg moeilijk.</a:t>
            </a:r>
          </a:p>
          <a:p>
            <a:r>
              <a:rPr lang="nl-NL" dirty="0"/>
              <a:t>7	De bepakking van de soldaten was deze keer heel </a:t>
            </a:r>
            <a:r>
              <a:rPr lang="nl-NL" b="1" u="sng" dirty="0"/>
              <a:t>licht</a:t>
            </a:r>
            <a:r>
              <a:rPr lang="nl-NL" dirty="0"/>
              <a:t>.</a:t>
            </a:r>
          </a:p>
          <a:p>
            <a:r>
              <a:rPr lang="nl-NL" dirty="0"/>
              <a:t>8	Op de markt heeft zij een prachtige lap </a:t>
            </a:r>
            <a:r>
              <a:rPr lang="nl-NL" b="1" u="sng" dirty="0"/>
              <a:t>stof</a:t>
            </a:r>
            <a:r>
              <a:rPr lang="nl-NL" dirty="0"/>
              <a:t> gekocht.</a:t>
            </a:r>
          </a:p>
          <a:p>
            <a:r>
              <a:rPr lang="nl-NL" dirty="0"/>
              <a:t>9	Het afrikaantje is een bijzondere </a:t>
            </a:r>
            <a:r>
              <a:rPr lang="nl-NL" b="1" u="sng" dirty="0"/>
              <a:t>bloem</a:t>
            </a:r>
            <a:r>
              <a:rPr lang="nl-NL" dirty="0"/>
              <a:t>.</a:t>
            </a:r>
          </a:p>
          <a:p>
            <a:r>
              <a:rPr lang="nl-NL" dirty="0"/>
              <a:t>10	In de weg naar school zit een </a:t>
            </a:r>
            <a:r>
              <a:rPr lang="nl-NL" b="1" u="sng" dirty="0"/>
              <a:t>flauwe</a:t>
            </a:r>
            <a:r>
              <a:rPr lang="nl-NL" dirty="0"/>
              <a:t> bocht.</a:t>
            </a:r>
          </a:p>
          <a:p>
            <a:r>
              <a:rPr lang="nl-NL" dirty="0"/>
              <a:t>11	In IJsland blijft het zomers tot heel laat </a:t>
            </a:r>
            <a:r>
              <a:rPr lang="nl-NL" b="1" u="sng" dirty="0"/>
              <a:t>licht</a:t>
            </a:r>
            <a:r>
              <a:rPr lang="nl-NL" dirty="0"/>
              <a:t>.</a:t>
            </a:r>
          </a:p>
          <a:p>
            <a:r>
              <a:rPr lang="nl-NL" dirty="0"/>
              <a:t>12	Mijn mentor was vol </a:t>
            </a:r>
            <a:r>
              <a:rPr lang="nl-NL" b="1" u="sng" dirty="0"/>
              <a:t>lof</a:t>
            </a:r>
            <a:r>
              <a:rPr lang="nl-NL" dirty="0"/>
              <a:t> over ons werkstuk.</a:t>
            </a:r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179512" y="185275"/>
            <a:ext cx="180020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610235"/>
            <a:ext cx="424847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nl-NL" altLang="nl-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3.3	Woordvelden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nl-NL" altLang="nl-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Opdracht 16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ndertitel 3"/>
          <p:cNvSpPr txBox="1">
            <a:spLocks/>
          </p:cNvSpPr>
          <p:nvPr/>
        </p:nvSpPr>
        <p:spPr>
          <a:xfrm>
            <a:off x="179512" y="185275"/>
            <a:ext cx="180020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Blz.66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6" t="27157" r="10559" b="30795"/>
          <a:stretch/>
        </p:blipFill>
        <p:spPr bwMode="auto">
          <a:xfrm>
            <a:off x="755576" y="1308257"/>
            <a:ext cx="6912768" cy="50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4132" y="-67038"/>
            <a:ext cx="6995120" cy="1143000"/>
          </a:xfrm>
        </p:spPr>
        <p:txBody>
          <a:bodyPr/>
          <a:lstStyle/>
          <a:p>
            <a:r>
              <a:rPr lang="en-US" b="1" dirty="0" err="1" smtClean="0"/>
              <a:t>Moeilijke</a:t>
            </a:r>
            <a:r>
              <a:rPr lang="en-US" b="1" dirty="0" smtClean="0"/>
              <a:t> </a:t>
            </a:r>
            <a:r>
              <a:rPr lang="en-US" b="1" dirty="0" err="1" smtClean="0"/>
              <a:t>woorden</a:t>
            </a:r>
            <a:r>
              <a:rPr lang="en-US" b="1" dirty="0" smtClean="0"/>
              <a:t> in </a:t>
            </a:r>
            <a:r>
              <a:rPr lang="en-US" b="1" dirty="0" err="1" smtClean="0"/>
              <a:t>beeld</a:t>
            </a:r>
            <a:endParaRPr lang="nl-NL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540568" y="-80204"/>
            <a:ext cx="291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Blz</a:t>
            </a:r>
            <a:r>
              <a:rPr lang="en-US" sz="3600" dirty="0" smtClean="0"/>
              <a:t>. 89 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7"/>
          <a:stretch/>
        </p:blipFill>
        <p:spPr>
          <a:xfrm>
            <a:off x="360462" y="1717129"/>
            <a:ext cx="2699370" cy="2162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99" y="1143000"/>
            <a:ext cx="2862243" cy="27363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6948264" cy="25592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17129"/>
            <a:ext cx="2666967" cy="2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86708" y="172224"/>
            <a:ext cx="5829300" cy="716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Nakijken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blz</a:t>
            </a:r>
            <a:r>
              <a:rPr lang="en-US" b="1" dirty="0" smtClean="0">
                <a:latin typeface="+mn-lt"/>
              </a:rPr>
              <a:t>. 89 </a:t>
            </a:r>
            <a:endParaRPr lang="nl-NL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57389" y="1250570"/>
            <a:ext cx="789153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1300"/>
              </a:lnSpc>
              <a:tabLst>
                <a:tab pos="215900" algn="l"/>
                <a:tab pos="431800" algn="l"/>
              </a:tabLst>
            </a:pPr>
            <a:r>
              <a:rPr lang="nl-NL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16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3200" dirty="0" smtClean="0"/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3200" dirty="0"/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3200" dirty="0" smtClean="0"/>
              <a:t>ternauwernood	</a:t>
            </a: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maar net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en-U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inventief 		– vindingrijk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ts val="1300"/>
              </a:lnSpc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variëren 		– onderling verschillen</a:t>
            </a:r>
          </a:p>
          <a:p>
            <a:pPr marL="514350" indent="-514350">
              <a:lnSpc>
                <a:spcPts val="1300"/>
              </a:lnSpc>
              <a:spcAft>
                <a:spcPts val="0"/>
              </a:spcAft>
              <a:buAutoNum type="arabicPlain" startAt="3"/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passief 		– afwachtend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1300"/>
              </a:lnSpc>
              <a:spcAft>
                <a:spcPts val="0"/>
              </a:spcAft>
              <a:buAutoNum type="arabicPlain" startAt="4"/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urgent 		– dringend</a:t>
            </a:r>
          </a:p>
          <a:p>
            <a:pPr marL="514350" indent="-514350">
              <a:lnSpc>
                <a:spcPts val="1300"/>
              </a:lnSpc>
              <a:spcAft>
                <a:spcPts val="0"/>
              </a:spcAft>
              <a:buAutoNum type="arabicPlain" startAt="5"/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Improviseren	– met de op dat moment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beschikbare middelen werken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alert			– oplettend</a:t>
            </a:r>
          </a:p>
          <a:p>
            <a:pPr marL="514350" indent="-514350">
              <a:lnSpc>
                <a:spcPts val="1300"/>
              </a:lnSpc>
              <a:spcAft>
                <a:spcPts val="0"/>
              </a:spcAft>
              <a:buAutoNum type="arabicPlain" startAt="7"/>
              <a:tabLst>
                <a:tab pos="215900" algn="l"/>
                <a:tab pos="431800" algn="l"/>
              </a:tabLst>
            </a:pPr>
            <a:endParaRPr lang="en-U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adrenalinekick 	– opgewonden gevoel</a:t>
            </a: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en-U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r>
              <a:rPr lang="nl-NL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adequaat 		– geschikt, goed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 rot="20845907">
            <a:off x="5677079" y="588850"/>
            <a:ext cx="3396265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Leertip</a:t>
            </a:r>
            <a:r>
              <a:rPr lang="nl-NL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Leer de betekenis van deze </a:t>
            </a:r>
          </a:p>
          <a:p>
            <a:pPr algn="ctr"/>
            <a:r>
              <a:rPr lang="nl-NL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</a:t>
            </a:r>
            <a:r>
              <a:rPr lang="nl-NL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oorden en maak er zinnen mee.</a:t>
            </a:r>
            <a:endParaRPr lang="nl-NL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Vrije vorm 8"/>
          <p:cNvSpPr/>
          <p:nvPr/>
        </p:nvSpPr>
        <p:spPr>
          <a:xfrm>
            <a:off x="7810500" y="4267200"/>
            <a:ext cx="495301" cy="558801"/>
          </a:xfrm>
          <a:custGeom>
            <a:avLst/>
            <a:gdLst/>
            <a:ahLst/>
            <a:cxnLst/>
            <a:rect l="0" t="0" r="0" b="0"/>
            <a:pathLst>
              <a:path w="495301" h="558801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88900" y="88900"/>
                </a:lnTo>
                <a:lnTo>
                  <a:pt x="101600" y="127000"/>
                </a:lnTo>
                <a:lnTo>
                  <a:pt x="88900" y="165100"/>
                </a:lnTo>
                <a:lnTo>
                  <a:pt x="88900" y="190500"/>
                </a:lnTo>
                <a:lnTo>
                  <a:pt x="88900" y="215900"/>
                </a:lnTo>
                <a:lnTo>
                  <a:pt x="114300" y="228600"/>
                </a:lnTo>
                <a:lnTo>
                  <a:pt x="152400" y="254000"/>
                </a:lnTo>
                <a:lnTo>
                  <a:pt x="203200" y="266700"/>
                </a:lnTo>
                <a:lnTo>
                  <a:pt x="241300" y="266700"/>
                </a:lnTo>
                <a:lnTo>
                  <a:pt x="266700" y="279400"/>
                </a:lnTo>
                <a:lnTo>
                  <a:pt x="279400" y="292100"/>
                </a:lnTo>
                <a:lnTo>
                  <a:pt x="279400" y="317500"/>
                </a:lnTo>
                <a:lnTo>
                  <a:pt x="279400" y="342900"/>
                </a:lnTo>
                <a:lnTo>
                  <a:pt x="279400" y="368300"/>
                </a:lnTo>
                <a:lnTo>
                  <a:pt x="292100" y="381000"/>
                </a:lnTo>
                <a:lnTo>
                  <a:pt x="304800" y="406400"/>
                </a:lnTo>
                <a:lnTo>
                  <a:pt x="342900" y="419100"/>
                </a:lnTo>
                <a:lnTo>
                  <a:pt x="381000" y="444500"/>
                </a:lnTo>
                <a:lnTo>
                  <a:pt x="406400" y="457200"/>
                </a:lnTo>
                <a:lnTo>
                  <a:pt x="431800" y="482600"/>
                </a:lnTo>
                <a:lnTo>
                  <a:pt x="457200" y="508000"/>
                </a:lnTo>
                <a:lnTo>
                  <a:pt x="469900" y="520700"/>
                </a:lnTo>
                <a:lnTo>
                  <a:pt x="482600" y="546100"/>
                </a:lnTo>
                <a:lnTo>
                  <a:pt x="495300" y="558800"/>
                </a:lnTo>
              </a:path>
            </a:pathLst>
          </a:custGeom>
          <a:ln w="22860" cap="flat" cmpd="sng" algn="ctr">
            <a:solidFill>
              <a:srgbClr val="20202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Tegenstellingen</a:t>
            </a:r>
            <a:r>
              <a:rPr lang="en-US" b="1" dirty="0" smtClean="0"/>
              <a:t> </a:t>
            </a:r>
            <a:endParaRPr lang="nl-NL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540568" y="-80204"/>
            <a:ext cx="2915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Blz</a:t>
            </a:r>
            <a:r>
              <a:rPr lang="en-US" sz="3600" dirty="0" smtClean="0"/>
              <a:t>. 89 </a:t>
            </a:r>
            <a:endParaRPr lang="nl-NL" sz="3600" dirty="0"/>
          </a:p>
        </p:txBody>
      </p:sp>
      <p:sp>
        <p:nvSpPr>
          <p:cNvPr id="3" name="Ovaal 2"/>
          <p:cNvSpPr/>
          <p:nvPr/>
        </p:nvSpPr>
        <p:spPr>
          <a:xfrm>
            <a:off x="539552" y="1916832"/>
            <a:ext cx="3312368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4644008" y="1916832"/>
            <a:ext cx="3312368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39552" y="1916832"/>
            <a:ext cx="3312368" cy="32403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637991" y="1922579"/>
            <a:ext cx="3312368" cy="3240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4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54322" y="133587"/>
            <a:ext cx="5829300" cy="716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Nakijken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blz</a:t>
            </a:r>
            <a:r>
              <a:rPr lang="en-US" b="1" dirty="0" smtClean="0">
                <a:latin typeface="+mn-lt"/>
              </a:rPr>
              <a:t>. 89 </a:t>
            </a:r>
            <a:endParaRPr lang="nl-NL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89208" y="1057385"/>
            <a:ext cx="7891530" cy="559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1300"/>
              </a:lnSpc>
              <a:tabLst>
                <a:tab pos="215900" algn="l"/>
                <a:tab pos="431800" algn="l"/>
              </a:tabLst>
            </a:pPr>
            <a:r>
              <a:rPr lang="nl-NL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17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600" dirty="0"/>
          </a:p>
          <a:p>
            <a:r>
              <a:rPr lang="nl-NL" sz="2800" dirty="0"/>
              <a:t>1	vrolijk – treurig</a:t>
            </a:r>
          </a:p>
          <a:p>
            <a:r>
              <a:rPr lang="nl-NL" sz="2800" dirty="0"/>
              <a:t>2	spannend – saai</a:t>
            </a:r>
          </a:p>
          <a:p>
            <a:r>
              <a:rPr lang="nl-NL" sz="2800" dirty="0"/>
              <a:t>3	taai – mals</a:t>
            </a:r>
          </a:p>
          <a:p>
            <a:r>
              <a:rPr lang="nl-NL" sz="2800" dirty="0"/>
              <a:t>4	winter – zomer</a:t>
            </a:r>
          </a:p>
          <a:p>
            <a:r>
              <a:rPr lang="nl-NL" sz="2800" dirty="0"/>
              <a:t>5	scherp – </a:t>
            </a:r>
            <a:r>
              <a:rPr lang="nl-NL" sz="2800" dirty="0" smtClean="0"/>
              <a:t>flauw</a:t>
            </a:r>
            <a:endParaRPr lang="nl-NL" sz="2800" dirty="0"/>
          </a:p>
          <a:p>
            <a:r>
              <a:rPr lang="nl-NL" sz="2800" dirty="0"/>
              <a:t>6	dood – levend</a:t>
            </a:r>
          </a:p>
          <a:p>
            <a:r>
              <a:rPr lang="nl-NL" sz="2800" dirty="0"/>
              <a:t>7	vriezen – dooien</a:t>
            </a:r>
          </a:p>
          <a:p>
            <a:r>
              <a:rPr lang="nl-NL" sz="2800" dirty="0"/>
              <a:t>8	inclusief – exclusief</a:t>
            </a:r>
          </a:p>
          <a:p>
            <a:r>
              <a:rPr lang="nl-NL" sz="2800" dirty="0"/>
              <a:t>9	dom – slim</a:t>
            </a:r>
          </a:p>
          <a:p>
            <a:r>
              <a:rPr lang="nl-NL" sz="2800" dirty="0"/>
              <a:t>10	spreken – zwijgen</a:t>
            </a:r>
          </a:p>
          <a:p>
            <a:r>
              <a:rPr lang="nl-NL" sz="2800" dirty="0"/>
              <a:t>11	moedig – laf</a:t>
            </a:r>
          </a:p>
          <a:p>
            <a:r>
              <a:rPr lang="nl-NL" sz="2800" dirty="0"/>
              <a:t>12	laat – vroeg</a:t>
            </a:r>
            <a:endParaRPr lang="nl-NL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 rot="21235747">
            <a:off x="4171920" y="2180154"/>
            <a:ext cx="3623405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Leertip</a:t>
            </a:r>
            <a:r>
              <a:rPr lang="nl-NL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Oefen zoveel mogelijk tegenstellingen </a:t>
            </a:r>
            <a:endParaRPr lang="nl-NL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38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154322" y="133587"/>
            <a:ext cx="5829300" cy="716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+mn-lt"/>
              </a:rPr>
              <a:t>Nakijken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blz</a:t>
            </a:r>
            <a:r>
              <a:rPr lang="en-US" b="1" dirty="0" smtClean="0">
                <a:latin typeface="+mn-lt"/>
              </a:rPr>
              <a:t>. 90 </a:t>
            </a:r>
            <a:endParaRPr lang="nl-NL" b="1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9147" y="1494707"/>
            <a:ext cx="7891530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ts val="1300"/>
              </a:lnSpc>
              <a:tabLst>
                <a:tab pos="215900" algn="l"/>
                <a:tab pos="431800" algn="l"/>
              </a:tabLst>
            </a:pPr>
            <a:r>
              <a:rPr lang="nl-NL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 18</a:t>
            </a:r>
          </a:p>
          <a:p>
            <a:pPr marL="215900" indent="-215900">
              <a:lnSpc>
                <a:spcPts val="1300"/>
              </a:lnSpc>
              <a:spcAft>
                <a:spcPts val="0"/>
              </a:spcAft>
              <a:tabLst>
                <a:tab pos="215900" algn="l"/>
                <a:tab pos="431800" algn="l"/>
              </a:tabLst>
            </a:pPr>
            <a:endParaRPr lang="nl-NL" sz="600" dirty="0"/>
          </a:p>
          <a:p>
            <a:endParaRPr lang="nl-NL" sz="2800" dirty="0" smtClean="0"/>
          </a:p>
          <a:p>
            <a:r>
              <a:rPr lang="nl-NL" sz="2800" dirty="0" smtClean="0"/>
              <a:t>1</a:t>
            </a:r>
            <a:r>
              <a:rPr lang="nl-NL" sz="2800" dirty="0"/>
              <a:t>	</a:t>
            </a:r>
            <a:r>
              <a:rPr lang="nl-NL" sz="2800" dirty="0" smtClean="0"/>
              <a:t>Loslaten		-	vasthouden</a:t>
            </a:r>
            <a:endParaRPr lang="nl-NL" sz="2800" dirty="0"/>
          </a:p>
          <a:p>
            <a:r>
              <a:rPr lang="nl-NL" sz="2800" dirty="0"/>
              <a:t>2	</a:t>
            </a:r>
            <a:r>
              <a:rPr lang="nl-NL" sz="2800" dirty="0" smtClean="0"/>
              <a:t>Toenemen		-	afnemen</a:t>
            </a:r>
            <a:endParaRPr lang="nl-NL" sz="2800" dirty="0"/>
          </a:p>
          <a:p>
            <a:r>
              <a:rPr lang="nl-NL" sz="2800" dirty="0"/>
              <a:t>3	</a:t>
            </a:r>
            <a:r>
              <a:rPr lang="nl-NL" sz="2800" dirty="0" smtClean="0"/>
              <a:t>Verdedigen		- 	aanvallen</a:t>
            </a:r>
            <a:endParaRPr lang="nl-NL" sz="2800" dirty="0"/>
          </a:p>
          <a:p>
            <a:r>
              <a:rPr lang="nl-NL" sz="2800" dirty="0"/>
              <a:t>4	</a:t>
            </a:r>
            <a:r>
              <a:rPr lang="nl-NL" sz="2800" dirty="0" smtClean="0"/>
              <a:t>Aangekomen	-	afgevallen </a:t>
            </a:r>
            <a:endParaRPr lang="nl-NL" sz="2800" dirty="0"/>
          </a:p>
          <a:p>
            <a:r>
              <a:rPr lang="nl-NL" sz="2800" dirty="0"/>
              <a:t>5	</a:t>
            </a:r>
            <a:r>
              <a:rPr lang="nl-NL" sz="2800" dirty="0" smtClean="0"/>
              <a:t>Stijgt			-	daalt</a:t>
            </a:r>
            <a:endParaRPr lang="nl-NL" sz="2800" dirty="0"/>
          </a:p>
          <a:p>
            <a:r>
              <a:rPr lang="nl-NL" sz="2800" dirty="0"/>
              <a:t>6	vrijgelaten </a:t>
            </a:r>
            <a:r>
              <a:rPr lang="nl-NL" sz="2800" dirty="0" smtClean="0"/>
              <a:t>		- 	gevangen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 rot="21235747">
            <a:off x="5451269" y="4946117"/>
            <a:ext cx="3623405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Leertip</a:t>
            </a:r>
            <a:r>
              <a:rPr lang="nl-NL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Oefen zoveel mogelijk tegenstellingen </a:t>
            </a:r>
            <a:endParaRPr lang="nl-NL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0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6347" t="32953" r="52048" b="28279"/>
          <a:stretch/>
        </p:blipFill>
        <p:spPr>
          <a:xfrm>
            <a:off x="1187624" y="1268760"/>
            <a:ext cx="7204400" cy="4968552"/>
          </a:xfrm>
          <a:prstGeom prst="rect">
            <a:avLst/>
          </a:prstGeom>
        </p:spPr>
      </p:pic>
      <p:sp>
        <p:nvSpPr>
          <p:cNvPr id="5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Blz.90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3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093" t="23577" r="37212" b="26789"/>
          <a:stretch/>
        </p:blipFill>
        <p:spPr>
          <a:xfrm>
            <a:off x="251520" y="1628800"/>
            <a:ext cx="877057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197</Words>
  <Application>Microsoft Office PowerPoint</Application>
  <PresentationFormat>Diavoorstelling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Kantoorthema</vt:lpstr>
      <vt:lpstr>3. Taalschat</vt:lpstr>
      <vt:lpstr>Blz. 89 t/m 91</vt:lpstr>
      <vt:lpstr>Moeilijke woorden in beeld</vt:lpstr>
      <vt:lpstr>PowerPoint-presentatie</vt:lpstr>
      <vt:lpstr>Tegenstellingen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Woorden over het thema gebouwen</vt:lpstr>
      <vt:lpstr>PowerPoint-presentatie</vt:lpstr>
      <vt:lpstr>Herhaling blok 3</vt:lpstr>
      <vt:lpstr>Moeilijke woorden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Kempen, Lotte van</dc:creator>
  <cp:lastModifiedBy>Lotte</cp:lastModifiedBy>
  <cp:revision>41</cp:revision>
  <dcterms:created xsi:type="dcterms:W3CDTF">2014-08-29T07:27:34Z</dcterms:created>
  <dcterms:modified xsi:type="dcterms:W3CDTF">2015-01-24T19:54:03Z</dcterms:modified>
</cp:coreProperties>
</file>